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8"/>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 id="874" r:id="rId17"/>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39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基础训练   </a:t>
            </a:r>
            <a:r>
              <a:rPr lang="en-US" altLang="zh-CN" sz="4800" b="0" smtClean="0">
                <a:solidFill>
                  <a:srgbClr val="000000"/>
                </a:solidFill>
                <a:ea typeface="微软雅黑" panose="020B0503020204020204" pitchFamily="34" charset="-122"/>
                <a:cs typeface="Times New Roman" panose="02020603050405020304" pitchFamily="18" charset="0"/>
              </a:rPr>
              <a:t>4</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692696"/>
            <a:ext cx="11485848" cy="2585323"/>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can we see on Yang’s kites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406574" y="1425320"/>
            <a:ext cx="11233248" cy="165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We can see not only pictures like butterflies and birds</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 but also some pictures telling Chinese stories.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3068960"/>
            <a:ext cx="11278968" cy="3747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5000"/>
              </a:lnSpc>
              <a:spcAft>
                <a:spcPts val="0"/>
              </a:spcAft>
            </a:pP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Yang’s kites</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people can see not only pictures like butterflies</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蝴蝶</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and birds</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but also some pictures telling Chinese stories.</a:t>
            </a:r>
            <a:r>
              <a:rPr lang="en-US" altLang="zh-CN" sz="35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35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可知，在杨红卫的风筝上，人们不仅可以看到像蝴蝶和鸟的图片，还有一些讲中国故事的图片。</a:t>
            </a:r>
            <a:endParaRPr lang="zh-CN" altLang="zh-CN" sz="35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03645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3416320"/>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Why do Yang travel to different countries in her free time</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406574" y="2309765"/>
            <a:ext cx="112332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To tell people stories of Chinese kites and the traditional ways they are made.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03080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 her free time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she also travels to different countries including Germany</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Australia</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the USA and New Zealand to tell people stories of Chinese kites and the traditional ways they are made.</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可知，在业余时间，她去不同的国家是为了向人们讲述中国风筝的故事和制作风筝的传统方法</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71773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3416320"/>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            </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开</a:t>
            </a:r>
            <a:r>
              <a:rPr lang="zh-CN" altLang="zh-CN">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放式谈收</a:t>
            </a:r>
            <a:r>
              <a:rPr lang="zh-CN"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获</a:t>
            </a:r>
            <a:r>
              <a:rPr lang="en-US" altLang="zh-CN"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should we learn from Yang Hongwei</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360854" y="2311376"/>
            <a:ext cx="1127896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We should spread our traditional culture like Yang Hongwei.</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中考新考法-6.eps" descr="id:2147501626;FounderCES"/>
          <p:cNvPicPr/>
          <p:nvPr/>
        </p:nvPicPr>
        <p:blipFill>
          <a:blip r:embed="rId2"/>
          <a:stretch>
            <a:fillRect/>
          </a:stretch>
        </p:blipFill>
        <p:spPr>
          <a:xfrm>
            <a:off x="838622" y="943224"/>
            <a:ext cx="5688632" cy="618371"/>
          </a:xfrm>
          <a:prstGeom prst="rect">
            <a:avLst/>
          </a:prstGeom>
        </p:spPr>
      </p:pic>
    </p:spTree>
    <p:extLst>
      <p:ext uri="{BB962C8B-B14F-4D97-AF65-F5344CB8AC3E}">
        <p14:creationId xmlns:p14="http://schemas.microsoft.com/office/powerpoint/2010/main" val="3621352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hangingPunct="0">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 is an important job of mine to spread</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传播</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our culture around the world and on to the next generation</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下一代</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she said.</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可知，从杨红卫身上，我们学到了应该向她一样传播我们的传统文化</a:t>
            </a:r>
            <a:r>
              <a:rPr lang="zh-CN"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733530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80728"/>
            <a:ext cx="11567000" cy="4602025"/>
          </a:xfrm>
          <a:prstGeom prst="rect">
            <a:avLst/>
          </a:prstGeom>
        </p:spPr>
      </p:pic>
      <p:sp>
        <p:nvSpPr>
          <p:cNvPr id="2" name="内容占位符 1"/>
          <p:cNvSpPr>
            <a:spLocks noGrp="1"/>
          </p:cNvSpPr>
          <p:nvPr>
            <p:ph idx="1"/>
          </p:nvPr>
        </p:nvSpPr>
        <p:spPr>
          <a:xfrm>
            <a:off x="360854" y="692696"/>
            <a:ext cx="11485848" cy="4890057"/>
          </a:xfrm>
        </p:spPr>
        <p:txBody>
          <a:bodyPr/>
          <a:lstStyle/>
          <a:p>
            <a:pPr hangingPunct="0">
              <a:lnSpc>
                <a:spcPct val="135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On </a:t>
            </a:r>
            <a:r>
              <a:rPr lang="en-US" altLang="zh-CN">
                <a:latin typeface="Times New Roman" panose="02020603050405020304" pitchFamily="18" charset="0"/>
                <a:ea typeface="宋体" panose="02010600030101010101" pitchFamily="2" charset="-122"/>
                <a:cs typeface="Times New Roman" panose="02020603050405020304" pitchFamily="18" charset="0"/>
              </a:rPr>
              <a:t>Yang’s kites</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people can see not only pictures like butterflies and birds</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 but also some pictures telling Chinese stories.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在</a:t>
            </a:r>
            <a:r>
              <a:rPr lang="zh-CN" altLang="zh-CN">
                <a:latin typeface="Times New Roman" panose="02020603050405020304" pitchFamily="18" charset="0"/>
                <a:ea typeface="楷体" panose="02010609060101010101" pitchFamily="49" charset="-122"/>
                <a:cs typeface="Times New Roman" panose="02020603050405020304" pitchFamily="18" charset="0"/>
              </a:rPr>
              <a:t>杨的风筝上</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人们不仅可以看到蝴蝶和鸟类等图片</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还可以看到一些讲述中国故事的图片。</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片 7"/>
          <p:cNvPicPr>
            <a:picLocks noChangeAspect="1"/>
          </p:cNvPicPr>
          <p:nvPr/>
        </p:nvPicPr>
        <p:blipFill>
          <a:blip r:embed="rId3"/>
          <a:stretch>
            <a:fillRect/>
          </a:stretch>
        </p:blipFill>
        <p:spPr>
          <a:xfrm>
            <a:off x="364633" y="897440"/>
            <a:ext cx="2850254" cy="553993"/>
          </a:xfrm>
          <a:prstGeom prst="rect">
            <a:avLst/>
          </a:prstGeom>
        </p:spPr>
      </p:pic>
      <p:pic>
        <p:nvPicPr>
          <p:cNvPr id="7" name="译文.eps" descr="id:2147487336;FounderCES"/>
          <p:cNvPicPr/>
          <p:nvPr/>
        </p:nvPicPr>
        <p:blipFill>
          <a:blip r:embed="rId4"/>
          <a:stretch>
            <a:fillRect/>
          </a:stretch>
        </p:blipFill>
        <p:spPr>
          <a:xfrm>
            <a:off x="478582" y="4221088"/>
            <a:ext cx="1224136" cy="378439"/>
          </a:xfrm>
          <a:prstGeom prst="rect">
            <a:avLst/>
          </a:prstGeom>
        </p:spPr>
      </p:pic>
    </p:spTree>
    <p:extLst>
      <p:ext uri="{BB962C8B-B14F-4D97-AF65-F5344CB8AC3E}">
        <p14:creationId xmlns:p14="http://schemas.microsoft.com/office/powerpoint/2010/main" val="11858275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72102"/>
            <a:ext cx="11567000" cy="3248986"/>
          </a:xfrm>
          <a:prstGeom prst="rect">
            <a:avLst/>
          </a:prstGeom>
        </p:spPr>
      </p:pic>
      <p:pic>
        <p:nvPicPr>
          <p:cNvPr id="4" name="分析.eps" descr="id:2147487343;FounderCES"/>
          <p:cNvPicPr/>
          <p:nvPr/>
        </p:nvPicPr>
        <p:blipFill>
          <a:blip r:embed="rId3"/>
          <a:stretch>
            <a:fillRect/>
          </a:stretch>
        </p:blipFill>
        <p:spPr>
          <a:xfrm>
            <a:off x="498522" y="1124744"/>
            <a:ext cx="1250325" cy="386536"/>
          </a:xfrm>
          <a:prstGeom prst="rect">
            <a:avLst/>
          </a:prstGeom>
        </p:spPr>
      </p:pic>
      <p:sp>
        <p:nvSpPr>
          <p:cNvPr id="7" name="内容占位符 1"/>
          <p:cNvSpPr txBox="1">
            <a:spLocks/>
          </p:cNvSpPr>
          <p:nvPr/>
        </p:nvSpPr>
        <p:spPr bwMode="auto">
          <a:xfrm>
            <a:off x="360854" y="796142"/>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句是简单句。</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not only ... but also ...</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意为</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不但</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而且</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，连接并列成分，连接并列主语时，谓语动词的数和</a:t>
            </a:r>
            <a:r>
              <a:rPr lang="en-US" altLang="zh-CN">
                <a:latin typeface="Times New Roman" panose="02020603050405020304" pitchFamily="18" charset="0"/>
                <a:ea typeface="宋体" panose="02010600030101010101" pitchFamily="2" charset="-122"/>
                <a:cs typeface="Times New Roman" panose="02020603050405020304" pitchFamily="18" charset="0"/>
              </a:rPr>
              <a:t>but also</a:t>
            </a:r>
            <a:r>
              <a:rPr lang="zh-CN" altLang="zh-CN">
                <a:latin typeface="Times New Roman" panose="02020603050405020304" pitchFamily="18" charset="0"/>
                <a:ea typeface="宋体" panose="02010600030101010101" pitchFamily="2" charset="-122"/>
                <a:cs typeface="Times New Roman" panose="02020603050405020304" pitchFamily="18" charset="0"/>
              </a:rPr>
              <a:t>后的部分一致。如：</a:t>
            </a:r>
            <a:r>
              <a:rPr lang="en-US" altLang="zh-CN">
                <a:latin typeface="Times New Roman" panose="02020603050405020304" pitchFamily="18" charset="0"/>
                <a:ea typeface="宋体" panose="02010600030101010101" pitchFamily="2" charset="-122"/>
                <a:cs typeface="Times New Roman" panose="02020603050405020304" pitchFamily="18" charset="0"/>
              </a:rPr>
              <a:t>Not only I but also he likes English.</a:t>
            </a:r>
            <a:r>
              <a:rPr lang="zh-CN" altLang="zh-CN">
                <a:latin typeface="Times New Roman" panose="02020603050405020304" pitchFamily="18" charset="0"/>
                <a:ea typeface="宋体" panose="02010600030101010101" pitchFamily="2" charset="-122"/>
                <a:cs typeface="Times New Roman" panose="02020603050405020304" pitchFamily="18" charset="0"/>
              </a:rPr>
              <a:t>不但我而且他也喜欢英语</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000920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新趋势题型-4字.eps" descr="id:2147500459;FounderCES"/>
          <p:cNvPicPr/>
          <p:nvPr/>
        </p:nvPicPr>
        <p:blipFill>
          <a:blip r:embed="rId2"/>
          <a:stretch>
            <a:fillRect/>
          </a:stretch>
        </p:blipFill>
        <p:spPr>
          <a:xfrm>
            <a:off x="3430910" y="2260844"/>
            <a:ext cx="4764390" cy="573405"/>
          </a:xfrm>
          <a:prstGeom prst="rect">
            <a:avLst/>
          </a:prstGeom>
        </p:spPr>
      </p:pic>
      <p:pic>
        <p:nvPicPr>
          <p:cNvPr id="3" name="图片 2"/>
          <p:cNvPicPr>
            <a:picLocks noChangeAspect="1"/>
          </p:cNvPicPr>
          <p:nvPr/>
        </p:nvPicPr>
        <p:blipFill>
          <a:blip r:embed="rId3">
            <a:clrChange>
              <a:clrFrom>
                <a:srgbClr val="FFFFFF"/>
              </a:clrFrom>
              <a:clrTo>
                <a:srgbClr val="FFFFFF">
                  <a:alpha val="0"/>
                </a:srgbClr>
              </a:clrTo>
            </a:clrChange>
          </a:blip>
          <a:stretch>
            <a:fillRect/>
          </a:stretch>
        </p:blipFill>
        <p:spPr>
          <a:xfrm>
            <a:off x="371098" y="836712"/>
            <a:ext cx="11475604" cy="1230627"/>
          </a:xfrm>
          <a:prstGeom prst="rect">
            <a:avLst/>
          </a:prstGeom>
        </p:spPr>
      </p:pic>
      <p:sp>
        <p:nvSpPr>
          <p:cNvPr id="9" name="内容占位符 1"/>
          <p:cNvSpPr txBox="1">
            <a:spLocks/>
          </p:cNvSpPr>
          <p:nvPr/>
        </p:nvSpPr>
        <p:spPr bwMode="auto">
          <a:xfrm>
            <a:off x="360854" y="2073622"/>
            <a:ext cx="11485848"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850890" algn="l"/>
              </a:tabLst>
            </a:pPr>
            <a:r>
              <a:rPr lang="en-US"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mtClean="0">
                <a:solidFill>
                  <a:srgbClr val="00B0F0"/>
                </a:solidFill>
                <a:latin typeface="Times New Roman" panose="02020603050405020304" pitchFamily="18" charset="0"/>
                <a:ea typeface="黑体" panose="02010609060101010101" pitchFamily="49" charset="-122"/>
                <a:cs typeface="Times New Roman" panose="02020603050405020304" pitchFamily="18" charset="0"/>
              </a:rPr>
              <a:t>阅</a:t>
            </a:r>
            <a:r>
              <a:rPr lang="zh-CN" altLang="zh-CN">
                <a:solidFill>
                  <a:srgbClr val="00B0F0"/>
                </a:solidFill>
                <a:latin typeface="Times New Roman" panose="02020603050405020304" pitchFamily="18" charset="0"/>
                <a:ea typeface="黑体" panose="02010609060101010101" pitchFamily="49" charset="-122"/>
                <a:cs typeface="Times New Roman" panose="02020603050405020304" pitchFamily="18" charset="0"/>
              </a:rPr>
              <a:t>读表达</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 name="内容占位符 1"/>
          <p:cNvSpPr>
            <a:spLocks noGrp="1"/>
          </p:cNvSpPr>
          <p:nvPr>
            <p:ph idx="1"/>
          </p:nvPr>
        </p:nvSpPr>
        <p:spPr>
          <a:xfrm>
            <a:off x="360854" y="2938261"/>
            <a:ext cx="11485848" cy="2214837"/>
          </a:xfrm>
        </p:spPr>
        <p:txBody>
          <a:bodyPr/>
          <a:lstStyle/>
          <a:p>
            <a:pPr hangingPunct="0">
              <a:spcAft>
                <a:spcPts val="0"/>
              </a:spcAft>
            </a:pPr>
            <a:r>
              <a:rPr lang="en-US" altLang="zh-CN" sz="3200" b="1"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3200"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sz="3200">
                <a:latin typeface="Times New Roman" panose="02020603050405020304" pitchFamily="18" charset="0"/>
                <a:ea typeface="楷体" panose="02010609060101010101" pitchFamily="49" charset="-122"/>
                <a:cs typeface="Times New Roman" panose="02020603050405020304" pitchFamily="18" charset="0"/>
              </a:rPr>
              <a:t>文讲述了潍坊有悠久的制作风筝的历史</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在潍坊长大的杨红卫有很好的制作风筝的手艺</a:t>
            </a:r>
            <a:r>
              <a:rPr lang="zh-CN" altLang="zh-CN" sz="3200">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latin typeface="Times New Roman" panose="02020603050405020304" pitchFamily="18" charset="0"/>
                <a:ea typeface="楷体" panose="02010609060101010101" pitchFamily="49" charset="-122"/>
                <a:cs typeface="Times New Roman" panose="02020603050405020304" pitchFamily="18" charset="0"/>
              </a:rPr>
              <a:t>而且她去不同的国家向人们讲述中国风筝的故事和制作风筝的传统方法。</a:t>
            </a:r>
            <a:endParaRPr lang="zh-CN" altLang="zh-CN" sz="800">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1" name="语篇导航-DA.eps" descr="id:2147487427;FounderCES"/>
          <p:cNvPicPr/>
          <p:nvPr/>
        </p:nvPicPr>
        <p:blipFill>
          <a:blip r:embed="rId4"/>
          <a:stretch>
            <a:fillRect/>
          </a:stretch>
        </p:blipFill>
        <p:spPr>
          <a:xfrm>
            <a:off x="550590" y="3050767"/>
            <a:ext cx="2261408" cy="552605"/>
          </a:xfrm>
          <a:prstGeom prst="rect">
            <a:avLst/>
          </a:prstGeom>
        </p:spPr>
      </p:pic>
      <p:sp>
        <p:nvSpPr>
          <p:cNvPr id="12" name="内容占位符 1"/>
          <p:cNvSpPr txBox="1">
            <a:spLocks/>
          </p:cNvSpPr>
          <p:nvPr/>
        </p:nvSpPr>
        <p:spPr bwMode="auto">
          <a:xfrm>
            <a:off x="350828" y="5105462"/>
            <a:ext cx="11485848" cy="737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32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江苏南通通州期末</a:t>
            </a:r>
            <a:r>
              <a:rPr lang="zh-CN" altLang="zh-CN" sz="32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7331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hangingPunct="0">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Weifang in Shandong Province is famous as the birthplace of kites, it has a long history of making kites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Weifang kite-making dates back to</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追溯到</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over 2</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years ago</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first, the army often used kites to send messages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During the Ming Dynasty</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1368</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1644</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kites became popular</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26391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Yang Hongwei, grew up in a kite-making family in Weifang</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learnt to make kites from her grandfather at the age of 16</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After practising the skill for 10 years, she started her own shop in 1992</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890916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indent="914400" hangingPunct="0">
              <a:spcAft>
                <a:spcPts val="0"/>
              </a:spcAft>
              <a:tabLst>
                <a:tab pos="5850890" algn="l"/>
              </a:tabLst>
            </a:pP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Many places around the world have a tradition of flying kites,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Yang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But I think the cultural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文化的</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idea behind our kites is unusual</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Yang’s kites, people can see not only pictures like butterflies</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蝴蝶</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and birds, but also some pictures telling Chinese stories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For example, she once made a kite showing a phoenix</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4166126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11163"/>
          </a:xfrm>
        </p:spPr>
        <p:txBody>
          <a:bodyPr/>
          <a:lstStyle/>
          <a:p>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 each side of the phoenix, there were pictures of 50 famous women from Chinese history</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Each woman’s picture was a little different from the others</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Yang spent lots of time reading history books and talking about the stories</a:t>
            </a:r>
            <a:r>
              <a:rPr lang="en-US" altLang="zh-CN"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576211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973156"/>
          </a:xfrm>
        </p:spPr>
        <p:txBody>
          <a:bodyPr/>
          <a:lstStyle/>
          <a:p>
            <a:pPr indent="914400" hangingPunct="0">
              <a:spcAft>
                <a:spcPts val="0"/>
              </a:spcAft>
              <a:tabLst>
                <a:tab pos="5850890" algn="l"/>
              </a:tabLst>
            </a:pP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her free time, she also travels to different countries including Germany, Australia, the USA and New Zealand to tell people stories of Chinese kites and the traditional ways they are made</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It is an important job of mine to spread</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传播</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our culture around the world and on to the next generation,</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she said</a:t>
            </a:r>
            <a:r>
              <a:rPr lang="en-US" altLang="zh-CN">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581316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754326"/>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When did the Weifang kite-making tradition start</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406574" y="1483885"/>
            <a:ext cx="11233248"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Over</a:t>
            </a:r>
            <a:r>
              <a:rPr lang="en-US" altLang="zh-CN" b="1">
                <a:solidFill>
                  <a:srgbClr val="FF0000"/>
                </a:solidFill>
                <a:latin typeface="Times New Roman" panose="02020603050405020304" pitchFamily="18" charset="0"/>
                <a:ea typeface="楷体" panose="02010609060101010101" pitchFamily="49" charset="-122"/>
              </a:rPr>
              <a:t> </a:t>
            </a:r>
            <a:r>
              <a:rPr lang="en-US" altLang="zh-CN" b="1">
                <a:solidFill>
                  <a:srgbClr val="FF0000"/>
                </a:solidFill>
                <a:latin typeface="Times New Roman" panose="02020603050405020304" pitchFamily="18" charset="0"/>
                <a:ea typeface="宋体" panose="02010600030101010101" pitchFamily="2" charset="-122"/>
              </a:rPr>
              <a:t>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rPr>
              <a:t>000</a:t>
            </a:r>
            <a:r>
              <a:rPr lang="en-US" altLang="zh-CN" b="1">
                <a:solidFill>
                  <a:srgbClr val="FF0000"/>
                </a:solidFill>
                <a:latin typeface="Times New Roman" panose="02020603050405020304" pitchFamily="18" charset="0"/>
                <a:ea typeface="楷体" panose="02010609060101010101" pitchFamily="49" charset="-122"/>
              </a:rPr>
              <a:t> </a:t>
            </a:r>
            <a:r>
              <a:rPr lang="en-US" altLang="zh-CN" b="1">
                <a:solidFill>
                  <a:srgbClr val="FF0000"/>
                </a:solidFill>
                <a:latin typeface="Times New Roman" panose="02020603050405020304" pitchFamily="18" charset="0"/>
                <a:ea typeface="宋体" panose="02010600030101010101" pitchFamily="2" charset="-122"/>
              </a:rPr>
              <a:t>years</a:t>
            </a:r>
            <a:r>
              <a:rPr lang="en-US" altLang="zh-CN" b="1">
                <a:solidFill>
                  <a:srgbClr val="FF0000"/>
                </a:solidFill>
                <a:latin typeface="Times New Roman" panose="02020603050405020304" pitchFamily="18" charset="0"/>
                <a:ea typeface="楷体" panose="02010609060101010101" pitchFamily="49" charset="-122"/>
              </a:rPr>
              <a:t> </a:t>
            </a:r>
            <a:r>
              <a:rPr lang="en-US" altLang="zh-CN" b="1">
                <a:solidFill>
                  <a:srgbClr val="FF0000"/>
                </a:solidFill>
                <a:latin typeface="Times New Roman" panose="02020603050405020304" pitchFamily="18" charset="0"/>
                <a:ea typeface="宋体" panose="02010600030101010101" pitchFamily="2" charset="-122"/>
              </a:rPr>
              <a:t>ago.</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360854" y="2331628"/>
            <a:ext cx="1127896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Weifang kite</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making dates back to</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追溯到</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over 2</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000 years ago.</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可知，潍坊制作风筝的传统是在</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2000</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多年前开始的。</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300790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a:spLocks noGrp="1"/>
          </p:cNvSpPr>
          <p:nvPr>
            <p:ph idx="1"/>
          </p:nvPr>
        </p:nvSpPr>
        <p:spPr>
          <a:xfrm>
            <a:off x="360854" y="746120"/>
            <a:ext cx="11485848" cy="1754326"/>
          </a:xfrm>
        </p:spPr>
        <p:txBody>
          <a:bodyPr/>
          <a:lstStyle/>
          <a:p>
            <a:pPr hangingPunct="0">
              <a:spcAft>
                <a:spcPts val="0"/>
              </a:spcAft>
              <a:tabLst>
                <a:tab pos="5850890" algn="l"/>
              </a:tabLst>
            </a:pPr>
            <a:r>
              <a:rPr lang="en-US" altLang="zh-CN">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Yang, what makes the kites unusual</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850890" algn="l"/>
              </a:tabLst>
            </a:pPr>
            <a:r>
              <a:rPr lang="en-US" altLang="zh-CN" u="sng" smtClean="0">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_________________________________________________</a:t>
            </a:r>
            <a:r>
              <a:rPr lang="zh-CN" altLang="zh-CN" u="sng">
                <a:solidFill>
                  <a:srgbClr val="FEFEFE"/>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1"/>
          <p:cNvSpPr txBox="1">
            <a:spLocks/>
          </p:cNvSpPr>
          <p:nvPr/>
        </p:nvSpPr>
        <p:spPr bwMode="auto">
          <a:xfrm>
            <a:off x="406574" y="1542380"/>
            <a:ext cx="11233248" cy="823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850890" algn="l"/>
              </a:tabLst>
            </a:pPr>
            <a:r>
              <a:rPr lang="en-US" altLang="zh-CN" b="1">
                <a:solidFill>
                  <a:srgbClr val="FF0000"/>
                </a:solidFill>
                <a:latin typeface="Times New Roman" panose="02020603050405020304" pitchFamily="18" charset="0"/>
                <a:ea typeface="宋体" panose="02010600030101010101" pitchFamily="2" charset="-122"/>
              </a:rPr>
              <a:t>The cultural idea behind the kites.</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1"/>
          <p:cNvSpPr txBox="1">
            <a:spLocks/>
          </p:cNvSpPr>
          <p:nvPr/>
        </p:nvSpPr>
        <p:spPr bwMode="auto">
          <a:xfrm>
            <a:off x="360854" y="2348880"/>
            <a:ext cx="1127896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I think the cultural </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文化的</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idea behind our kites is unusual.</a:t>
            </a:r>
            <a:r>
              <a:rPr lang="en-US" altLang="zh-CN"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可知，对于杨红卫来说，风筝背后的文化理念是不寻常的。</a:t>
            </a:r>
            <a:endParaRPr lang="zh-CN" altLang="zh-CN" sz="9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25121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835</TotalTime>
  <Words>760</Words>
  <Application>Microsoft Office PowerPoint</Application>
  <PresentationFormat>自定义</PresentationFormat>
  <Paragraphs>34</Paragraphs>
  <Slides>16</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16</vt:i4>
      </vt:variant>
    </vt:vector>
  </HeadingPairs>
  <TitlesOfParts>
    <vt:vector size="24"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485</cp:revision>
  <dcterms:created xsi:type="dcterms:W3CDTF">2020-11-06T05:24:00Z</dcterms:created>
  <dcterms:modified xsi:type="dcterms:W3CDTF">2025-09-13T05:47:26Z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